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768" y="1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770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6077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6077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6077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6077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6077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6077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6077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6077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6077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6078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6078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6078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6078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6078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6078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/>
            </a:p>
          </p:txBody>
        </p:sp>
        <p:sp>
          <p:nvSpPr>
            <p:cNvPr id="16078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/>
            </a:p>
          </p:txBody>
        </p:sp>
        <p:sp>
          <p:nvSpPr>
            <p:cNvPr id="16078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6078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6078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6079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6079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6079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6079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6079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6079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6079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6079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6079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6079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6080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6080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6080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6080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0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0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0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0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0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0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1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1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1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1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1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1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1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1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1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1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2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2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2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2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2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2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2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2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2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2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3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3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3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3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3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3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3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3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3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3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4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4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4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4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4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4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4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4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4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4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5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5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5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5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5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5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5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5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5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5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6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6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6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6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6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6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6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6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6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6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7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7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7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7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7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7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7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7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7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7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8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8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8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8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8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8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8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8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8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8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9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9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9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9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9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9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9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9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9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9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0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0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0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0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0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0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0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0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0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0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1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1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1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1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1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1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1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1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1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1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2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2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2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2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2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2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2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2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2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2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3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3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3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3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3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3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3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3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3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3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4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4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4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4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4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4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4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4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4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4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5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5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5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5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5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5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5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5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5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5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6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6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6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6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6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6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6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6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6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6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7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7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7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7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7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7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7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7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7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7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8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8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8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8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8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98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098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098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60988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0989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0990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EE37D31-BDB5-4F22-84DB-BFD0FA3791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778BE4-4C77-41DF-BF79-DBD6946CEE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A618BF-D80A-43C8-AFFA-25D7E92B52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56225C-565B-452D-A635-C9091CBB6C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184273-BD5D-4E2B-8990-2047E4AB557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808FE9-200D-4170-AAC0-E6150D1CAB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04B96F-FEE1-4340-9C93-548FDD0F55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229C5F-89AC-434A-BAA9-C7B933620E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C755EF-B058-4B67-9815-AF205DAB20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822DF4-CE91-49CB-B7F6-6CBFE16AA3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F2C523-9604-4ADE-8A4F-558A8E18C95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74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974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4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4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5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5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5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5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5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5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5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5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5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5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6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6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6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6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6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6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6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6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6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6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7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7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7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7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7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7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7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7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7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977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8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8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8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8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8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8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8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8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8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8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9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9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9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9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9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9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9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9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9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9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0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0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0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0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0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0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0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0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0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0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1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1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1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1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1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1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1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1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1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1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2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2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2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2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2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2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2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2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2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2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3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3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3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3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3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3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3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3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3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3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4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4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4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4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4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4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4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4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4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4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7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7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7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7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7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7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7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7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7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7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8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8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8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8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8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8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8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8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8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8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9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9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9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9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9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9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9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9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9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9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0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0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0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0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0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0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0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0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0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0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1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1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1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1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1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1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1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1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1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1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2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2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2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2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2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2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2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2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2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2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3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3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3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3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3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3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3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3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3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3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4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4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4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4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4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4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4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4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4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4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5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5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5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5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5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5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5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5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5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5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6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6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996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76B61D6-D291-49B5-BCDE-38AC3CF368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9964" name="Rectangle 2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59965" name="Rectangle 2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59966" name="Rectangle 2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9969" name="Rectangle 22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eg"/><Relationship Id="rId3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eg"/><Relationship Id="rId3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457200"/>
            <a:ext cx="7772400" cy="1736725"/>
          </a:xfrm>
        </p:spPr>
        <p:txBody>
          <a:bodyPr/>
          <a:lstStyle/>
          <a:p>
            <a:r>
              <a:rPr lang="en-US" dirty="0" smtClean="0"/>
              <a:t>The Roman Republic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5257800"/>
            <a:ext cx="6400800" cy="609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000342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2362200"/>
            <a:ext cx="4505637" cy="2762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Table of Laws (450 BC)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66800"/>
            <a:ext cx="5334000" cy="5638800"/>
          </a:xfrm>
        </p:spPr>
        <p:txBody>
          <a:bodyPr/>
          <a:lstStyle/>
          <a:p>
            <a:r>
              <a:rPr lang="en-US" dirty="0" smtClean="0"/>
              <a:t>Legal code adopted by Senate</a:t>
            </a:r>
          </a:p>
          <a:p>
            <a:pPr lvl="1"/>
            <a:r>
              <a:rPr lang="en-US" dirty="0" smtClean="0"/>
              <a:t>Canceled all debts and release all debtors from slavery</a:t>
            </a:r>
          </a:p>
          <a:p>
            <a:pPr lvl="1"/>
            <a:r>
              <a:rPr lang="en-US" dirty="0" smtClean="0"/>
              <a:t>Created new public office:  Tribune</a:t>
            </a:r>
          </a:p>
          <a:p>
            <a:pPr lvl="2"/>
            <a:r>
              <a:rPr lang="en-US" dirty="0" smtClean="0"/>
              <a:t>Two appointed from Plebeian class</a:t>
            </a:r>
          </a:p>
          <a:p>
            <a:pPr lvl="2"/>
            <a:r>
              <a:rPr lang="en-US" dirty="0" smtClean="0"/>
              <a:t>Given power to veto (over-rule) any patrician office holder who acts unjustly</a:t>
            </a:r>
          </a:p>
          <a:p>
            <a:pPr lvl="2"/>
            <a:r>
              <a:rPr lang="en-US" dirty="0" smtClean="0"/>
              <a:t>Tribunes could not be arrested</a:t>
            </a:r>
          </a:p>
          <a:p>
            <a:r>
              <a:rPr lang="en-US" dirty="0" smtClean="0"/>
              <a:t>Put on bronze tablets near marketplace so all could read law</a:t>
            </a:r>
            <a:endParaRPr lang="en-US" dirty="0"/>
          </a:p>
        </p:txBody>
      </p:sp>
      <p:pic>
        <p:nvPicPr>
          <p:cNvPr id="5" name="Content Placeholder 4" descr="12tabl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553200" y="3733800"/>
            <a:ext cx="2152650" cy="2829197"/>
          </a:xfrm>
        </p:spPr>
      </p:pic>
      <p:pic>
        <p:nvPicPr>
          <p:cNvPr id="6" name="Picture 5" descr="caesa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99836" y="990601"/>
            <a:ext cx="2005827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Citizenship, post Table of Laws</a:t>
            </a:r>
            <a:endParaRPr lang="en-US" dirty="0"/>
          </a:p>
        </p:txBody>
      </p:sp>
      <p:pic>
        <p:nvPicPr>
          <p:cNvPr id="5" name="Content Placeholder 4" descr="rom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981200"/>
            <a:ext cx="4038600" cy="173659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524000"/>
            <a:ext cx="4953000" cy="5181600"/>
          </a:xfrm>
        </p:spPr>
        <p:txBody>
          <a:bodyPr/>
          <a:lstStyle/>
          <a:p>
            <a:r>
              <a:rPr lang="en-US" dirty="0" smtClean="0"/>
              <a:t>Rights of citizens</a:t>
            </a:r>
          </a:p>
          <a:p>
            <a:pPr lvl="1"/>
            <a:r>
              <a:rPr lang="en-US" dirty="0" smtClean="0"/>
              <a:t>Hold office (patricians)</a:t>
            </a:r>
          </a:p>
          <a:p>
            <a:pPr lvl="1"/>
            <a:r>
              <a:rPr lang="en-US" dirty="0" smtClean="0"/>
              <a:t>Vote (plebes and patricians)</a:t>
            </a:r>
          </a:p>
          <a:p>
            <a:pPr lvl="1"/>
            <a:r>
              <a:rPr lang="en-US" dirty="0" smtClean="0"/>
              <a:t>Social intermarriage </a:t>
            </a:r>
            <a:r>
              <a:rPr lang="en-US" u="sng" dirty="0" smtClean="0"/>
              <a:t>allowed</a:t>
            </a:r>
          </a:p>
          <a:p>
            <a:pPr lvl="1"/>
            <a:r>
              <a:rPr lang="en-US" dirty="0" smtClean="0"/>
              <a:t>Own property (all)</a:t>
            </a:r>
          </a:p>
          <a:p>
            <a:pPr lvl="1"/>
            <a:r>
              <a:rPr lang="en-US" dirty="0" smtClean="0"/>
              <a:t>Enter into legal contracts (become merchant) (all)</a:t>
            </a:r>
          </a:p>
          <a:p>
            <a:r>
              <a:rPr lang="en-US" dirty="0" smtClean="0"/>
              <a:t>Responsibilities of citizens</a:t>
            </a:r>
          </a:p>
          <a:p>
            <a:pPr lvl="1"/>
            <a:r>
              <a:rPr lang="en-US" dirty="0" smtClean="0"/>
              <a:t>Service in army (mainly plebes)</a:t>
            </a:r>
          </a:p>
          <a:p>
            <a:pPr lvl="1"/>
            <a:r>
              <a:rPr lang="en-US" dirty="0" smtClean="0"/>
              <a:t>Pay taxes (plebes, some patricians)</a:t>
            </a:r>
            <a:endParaRPr lang="en-US" dirty="0"/>
          </a:p>
        </p:txBody>
      </p:sp>
      <p:pic>
        <p:nvPicPr>
          <p:cNvPr id="6" name="Picture 5" descr="38_paying_tax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4191000"/>
            <a:ext cx="4041732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dirty="0" smtClean="0"/>
              <a:t>Republic Government:  Aristocratic Monarchy w/ Democratic element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49" y="1143000"/>
            <a:ext cx="4495800" cy="5638800"/>
          </a:xfrm>
        </p:spPr>
        <p:txBody>
          <a:bodyPr/>
          <a:lstStyle/>
          <a:p>
            <a:r>
              <a:rPr lang="en-US" dirty="0" smtClean="0"/>
              <a:t>Monarchial elements: Two Consuls</a:t>
            </a:r>
          </a:p>
          <a:p>
            <a:pPr lvl="1"/>
            <a:r>
              <a:rPr lang="en-US" dirty="0" smtClean="0"/>
              <a:t>Directed government, army</a:t>
            </a:r>
          </a:p>
          <a:p>
            <a:pPr lvl="1"/>
            <a:r>
              <a:rPr lang="en-US" dirty="0" smtClean="0"/>
              <a:t>Acted as judges, chief priests</a:t>
            </a:r>
          </a:p>
          <a:p>
            <a:r>
              <a:rPr lang="en-US" dirty="0" err="1" smtClean="0"/>
              <a:t>Aristorcratic</a:t>
            </a:r>
            <a:r>
              <a:rPr lang="en-US" dirty="0" smtClean="0"/>
              <a:t>:  Senate</a:t>
            </a:r>
          </a:p>
          <a:p>
            <a:pPr lvl="1"/>
            <a:r>
              <a:rPr lang="en-US" dirty="0" smtClean="0"/>
              <a:t>Controlled state budget</a:t>
            </a:r>
          </a:p>
          <a:p>
            <a:pPr lvl="1"/>
            <a:r>
              <a:rPr lang="en-US" dirty="0" smtClean="0"/>
              <a:t>Could pass laws</a:t>
            </a:r>
          </a:p>
          <a:p>
            <a:pPr lvl="1"/>
            <a:r>
              <a:rPr lang="en-US" dirty="0" smtClean="0"/>
              <a:t>Served for life</a:t>
            </a:r>
          </a:p>
          <a:p>
            <a:r>
              <a:rPr lang="en-US" dirty="0" smtClean="0"/>
              <a:t>Democratic:  People’s Assembly (“Assembly of Tribes”)</a:t>
            </a:r>
          </a:p>
        </p:txBody>
      </p:sp>
      <p:pic>
        <p:nvPicPr>
          <p:cNvPr id="9" name="Content Placeholder 8" descr="roman_republic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86181" y="1143000"/>
            <a:ext cx="4950324" cy="3581400"/>
          </a:xfrm>
        </p:spPr>
      </p:pic>
      <p:sp>
        <p:nvSpPr>
          <p:cNvPr id="2" name="TextBox 1"/>
          <p:cNvSpPr txBox="1"/>
          <p:nvPr/>
        </p:nvSpPr>
        <p:spPr>
          <a:xfrm>
            <a:off x="0" y="4629090"/>
            <a:ext cx="9348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48200" y="4876800"/>
            <a:ext cx="39036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+mn-lt"/>
              </a:rPr>
              <a:t>Approved / rejected laws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+mn-lt"/>
              </a:rPr>
              <a:t>Decide on war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latin typeface="+mn-lt"/>
              </a:rPr>
              <a:t>Acted as final court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Republic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232" y="838200"/>
            <a:ext cx="4850567" cy="5715000"/>
          </a:xfrm>
        </p:spPr>
        <p:txBody>
          <a:bodyPr/>
          <a:lstStyle/>
          <a:p>
            <a:r>
              <a:rPr lang="en-US" dirty="0" smtClean="0"/>
              <a:t>Basis of power</a:t>
            </a:r>
          </a:p>
          <a:p>
            <a:pPr lvl="1"/>
            <a:r>
              <a:rPr lang="en-US" dirty="0" smtClean="0"/>
              <a:t>Consul</a:t>
            </a:r>
          </a:p>
          <a:p>
            <a:pPr lvl="2"/>
            <a:r>
              <a:rPr lang="en-US" dirty="0" smtClean="0"/>
              <a:t>possess imperium (right to rule)</a:t>
            </a:r>
          </a:p>
          <a:p>
            <a:pPr lvl="2"/>
            <a:r>
              <a:rPr lang="en-US" dirty="0" smtClean="0"/>
              <a:t>Need for leadership</a:t>
            </a:r>
          </a:p>
          <a:p>
            <a:pPr lvl="1"/>
            <a:r>
              <a:rPr lang="en-US" dirty="0" smtClean="0"/>
              <a:t>Senate</a:t>
            </a:r>
          </a:p>
          <a:p>
            <a:pPr lvl="2"/>
            <a:r>
              <a:rPr lang="en-US" dirty="0" smtClean="0"/>
              <a:t>Members were richest men in Rome</a:t>
            </a:r>
          </a:p>
          <a:p>
            <a:pPr lvl="1"/>
            <a:r>
              <a:rPr lang="en-US" dirty="0" smtClean="0"/>
              <a:t>People’s Assembly</a:t>
            </a:r>
          </a:p>
          <a:p>
            <a:pPr lvl="2"/>
            <a:r>
              <a:rPr lang="en-US" dirty="0" smtClean="0"/>
              <a:t>Provided most of the soldiers</a:t>
            </a:r>
          </a:p>
          <a:p>
            <a:r>
              <a:rPr lang="en-US" dirty="0" smtClean="0"/>
              <a:t>Limits on Power</a:t>
            </a:r>
          </a:p>
          <a:p>
            <a:pPr lvl="1"/>
            <a:r>
              <a:rPr lang="en-US" dirty="0" smtClean="0"/>
              <a:t>Consuls:  one year term, each could veto the other</a:t>
            </a:r>
          </a:p>
          <a:p>
            <a:pPr lvl="1"/>
            <a:r>
              <a:rPr lang="en-US" dirty="0" smtClean="0"/>
              <a:t>Senate:  no control of army, needed plebeian as soldiers</a:t>
            </a:r>
          </a:p>
        </p:txBody>
      </p:sp>
      <p:pic>
        <p:nvPicPr>
          <p:cNvPr id="5" name="Content Placeholder 8" descr="roman_republic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1044" y="1295400"/>
            <a:ext cx="4415467" cy="3423048"/>
          </a:xfrm>
        </p:spPr>
      </p:pic>
      <p:sp>
        <p:nvSpPr>
          <p:cNvPr id="6" name="TextBox 5"/>
          <p:cNvSpPr txBox="1"/>
          <p:nvPr/>
        </p:nvSpPr>
        <p:spPr>
          <a:xfrm>
            <a:off x="4876800" y="5181600"/>
            <a:ext cx="39132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+mn-lt"/>
              </a:rPr>
              <a:t>Assembly:  could not </a:t>
            </a:r>
          </a:p>
          <a:p>
            <a:r>
              <a:rPr lang="en-US" sz="2400" dirty="0" smtClean="0">
                <a:latin typeface="+mn-lt"/>
              </a:rPr>
              <a:t>     suggest laws, often paid</a:t>
            </a:r>
          </a:p>
          <a:p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    as clients by elite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3790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Republic’s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648200" cy="5410200"/>
          </a:xfrm>
        </p:spPr>
        <p:txBody>
          <a:bodyPr/>
          <a:lstStyle/>
          <a:p>
            <a:r>
              <a:rPr lang="en-US" dirty="0" smtClean="0"/>
              <a:t>New Senate</a:t>
            </a:r>
          </a:p>
          <a:p>
            <a:pPr lvl="1"/>
            <a:r>
              <a:rPr lang="en-US" dirty="0" smtClean="0"/>
              <a:t>300 senators appointed from patrician class</a:t>
            </a:r>
          </a:p>
          <a:p>
            <a:pPr lvl="1"/>
            <a:r>
              <a:rPr lang="en-US" dirty="0" smtClean="0"/>
              <a:t>Hereditary position</a:t>
            </a:r>
          </a:p>
          <a:p>
            <a:pPr lvl="1"/>
            <a:r>
              <a:rPr lang="en-US" dirty="0" smtClean="0"/>
              <a:t>Advised consuls</a:t>
            </a:r>
          </a:p>
          <a:p>
            <a:r>
              <a:rPr lang="en-US" dirty="0" smtClean="0"/>
              <a:t>New popular assembly</a:t>
            </a:r>
          </a:p>
          <a:p>
            <a:pPr lvl="1"/>
            <a:r>
              <a:rPr lang="en-US" dirty="0" smtClean="0"/>
              <a:t>Elected all office holders</a:t>
            </a:r>
          </a:p>
          <a:p>
            <a:pPr lvl="1"/>
            <a:r>
              <a:rPr lang="en-US" dirty="0" smtClean="0"/>
              <a:t>All male citizens were members</a:t>
            </a:r>
          </a:p>
          <a:p>
            <a:pPr lvl="1"/>
            <a:r>
              <a:rPr lang="en-US" dirty="0" smtClean="0"/>
              <a:t>Only patricians in the Assembly could hold office</a:t>
            </a:r>
          </a:p>
        </p:txBody>
      </p:sp>
      <p:pic>
        <p:nvPicPr>
          <p:cNvPr id="5" name="Content Placeholder 4" descr="senat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905000"/>
            <a:ext cx="4271010" cy="3721777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of Republic:  Social Class Tension</a:t>
            </a:r>
            <a:endParaRPr lang="en-US" dirty="0"/>
          </a:p>
        </p:txBody>
      </p:sp>
      <p:pic>
        <p:nvPicPr>
          <p:cNvPr id="5" name="Content Placeholder 4" descr="patrician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133600"/>
            <a:ext cx="4139259" cy="3048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648200" cy="5257800"/>
          </a:xfrm>
        </p:spPr>
        <p:txBody>
          <a:bodyPr/>
          <a:lstStyle/>
          <a:p>
            <a:r>
              <a:rPr lang="en-US" dirty="0" smtClean="0"/>
              <a:t>Patricians vs. plebeians – why? Three reasons…</a:t>
            </a:r>
          </a:p>
          <a:p>
            <a:r>
              <a:rPr lang="en-US" dirty="0" smtClean="0"/>
              <a:t>#1:  Money &amp; Influence - Patricians</a:t>
            </a:r>
          </a:p>
          <a:p>
            <a:pPr lvl="1"/>
            <a:r>
              <a:rPr lang="en-US" dirty="0" smtClean="0"/>
              <a:t>Lived in cities, where walls protected their property</a:t>
            </a:r>
          </a:p>
          <a:p>
            <a:pPr lvl="1"/>
            <a:r>
              <a:rPr lang="en-US" dirty="0" smtClean="0"/>
              <a:t>Bought their way out of military service</a:t>
            </a:r>
          </a:p>
          <a:p>
            <a:pPr lvl="1"/>
            <a:r>
              <a:rPr lang="en-US" dirty="0" smtClean="0"/>
              <a:t>Patrician status inherited</a:t>
            </a:r>
          </a:p>
          <a:p>
            <a:pPr lvl="1"/>
            <a:r>
              <a:rPr lang="en-US" dirty="0" smtClean="0"/>
              <a:t>Held virtually all political power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Problems:  Class Tension</a:t>
            </a:r>
            <a:endParaRPr lang="en-US" dirty="0"/>
          </a:p>
        </p:txBody>
      </p:sp>
      <p:pic>
        <p:nvPicPr>
          <p:cNvPr id="5" name="Content Placeholder 4" descr="plebeian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295400"/>
            <a:ext cx="2509025" cy="2743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371600"/>
            <a:ext cx="4953000" cy="5486400"/>
          </a:xfrm>
        </p:spPr>
        <p:txBody>
          <a:bodyPr/>
          <a:lstStyle/>
          <a:p>
            <a:r>
              <a:rPr lang="en-US" dirty="0" smtClean="0"/>
              <a:t>#1 – Money &amp; Influence: Plebeians</a:t>
            </a:r>
          </a:p>
          <a:p>
            <a:pPr lvl="1"/>
            <a:r>
              <a:rPr lang="en-US" dirty="0" smtClean="0"/>
              <a:t>Lived outside cities (farms)</a:t>
            </a:r>
          </a:p>
          <a:p>
            <a:pPr lvl="1"/>
            <a:r>
              <a:rPr lang="en-US" dirty="0" smtClean="0"/>
              <a:t>When in army, lands neglected</a:t>
            </a:r>
          </a:p>
          <a:p>
            <a:pPr lvl="1"/>
            <a:r>
              <a:rPr lang="en-US" dirty="0" smtClean="0"/>
              <a:t>During war, farms devastated by enemy, families driven away</a:t>
            </a:r>
          </a:p>
          <a:p>
            <a:pPr lvl="1"/>
            <a:r>
              <a:rPr lang="en-US" dirty="0" smtClean="0"/>
              <a:t>Returned from war and had to borrow money from Patricians to restart farms</a:t>
            </a:r>
          </a:p>
        </p:txBody>
      </p:sp>
      <p:pic>
        <p:nvPicPr>
          <p:cNvPr id="6" name="Picture 5" descr="gauls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114800"/>
            <a:ext cx="3886200" cy="2435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Problems:  Class Tension</a:t>
            </a:r>
            <a:endParaRPr lang="en-US" dirty="0"/>
          </a:p>
        </p:txBody>
      </p:sp>
      <p:pic>
        <p:nvPicPr>
          <p:cNvPr id="5" name="Content Placeholder 4" descr="Roman-Wome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09625" y="1776412"/>
            <a:ext cx="3333750" cy="41814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724400" cy="5257800"/>
          </a:xfrm>
        </p:spPr>
        <p:txBody>
          <a:bodyPr/>
          <a:lstStyle/>
          <a:p>
            <a:r>
              <a:rPr lang="en-US" dirty="0" smtClean="0"/>
              <a:t>#2 – The Law of debt</a:t>
            </a:r>
          </a:p>
          <a:p>
            <a:pPr lvl="1"/>
            <a:r>
              <a:rPr lang="en-US" dirty="0" smtClean="0"/>
              <a:t>If plebeians owned land, they generally needed to borrow money to start farm</a:t>
            </a:r>
          </a:p>
          <a:p>
            <a:pPr lvl="1"/>
            <a:r>
              <a:rPr lang="en-US" dirty="0" smtClean="0"/>
              <a:t>If they couldn’t pay debt, they were arrested, made slave of creditor</a:t>
            </a:r>
          </a:p>
          <a:p>
            <a:pPr lvl="1"/>
            <a:r>
              <a:rPr lang="en-US" dirty="0" smtClean="0"/>
              <a:t>Creditor usually a patrician</a:t>
            </a:r>
          </a:p>
          <a:p>
            <a:pPr lvl="1"/>
            <a:r>
              <a:rPr lang="en-US" dirty="0" smtClean="0"/>
              <a:t>Effect:  keep poor in poverty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Problems:  Class Tension</a:t>
            </a:r>
            <a:endParaRPr lang="en-US" dirty="0"/>
          </a:p>
        </p:txBody>
      </p:sp>
      <p:pic>
        <p:nvPicPr>
          <p:cNvPr id="5" name="Content Placeholder 4" descr="romantroop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219200"/>
            <a:ext cx="2089150" cy="286345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371600"/>
            <a:ext cx="4648200" cy="4953000"/>
          </a:xfrm>
        </p:spPr>
        <p:txBody>
          <a:bodyPr/>
          <a:lstStyle/>
          <a:p>
            <a:r>
              <a:rPr lang="en-US" dirty="0" smtClean="0"/>
              <a:t>#3 – The Unequal Division of Land</a:t>
            </a:r>
          </a:p>
          <a:p>
            <a:pPr lvl="1"/>
            <a:r>
              <a:rPr lang="en-US" dirty="0" smtClean="0"/>
              <a:t>All land acquired through war belonged to all people</a:t>
            </a:r>
          </a:p>
          <a:p>
            <a:pPr lvl="1"/>
            <a:r>
              <a:rPr lang="en-US" dirty="0" smtClean="0"/>
              <a:t>BUT government was controlled by patricians </a:t>
            </a:r>
          </a:p>
          <a:p>
            <a:pPr lvl="2"/>
            <a:r>
              <a:rPr lang="en-US" dirty="0" smtClean="0"/>
              <a:t>Used public lands for their own benefit</a:t>
            </a:r>
          </a:p>
          <a:p>
            <a:pPr lvl="2"/>
            <a:r>
              <a:rPr lang="en-US" dirty="0" smtClean="0"/>
              <a:t>Allowed it to be used by other patricians for cheap / no rent</a:t>
            </a:r>
          </a:p>
          <a:p>
            <a:pPr lvl="1"/>
            <a:r>
              <a:rPr lang="en-US" dirty="0" smtClean="0"/>
              <a:t>Patricians thought of public land as </a:t>
            </a:r>
            <a:r>
              <a:rPr lang="en-US" u="sng" dirty="0" smtClean="0"/>
              <a:t>theirs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6" name="Picture 5" descr="RomanExp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114800"/>
            <a:ext cx="4093920" cy="2634996"/>
          </a:xfrm>
          <a:prstGeom prst="rect">
            <a:avLst/>
          </a:prstGeom>
        </p:spPr>
      </p:pic>
      <p:pic>
        <p:nvPicPr>
          <p:cNvPr id="7" name="Picture 6" descr="RomanEmperorCarto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17323" y="15240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of class tension?  REVOLT!!!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</p:spPr>
        <p:txBody>
          <a:bodyPr/>
          <a:lstStyle/>
          <a:p>
            <a:r>
              <a:rPr lang="en-US" dirty="0" smtClean="0"/>
              <a:t>In about 450 BC, Plebeians revolted, threatened to start their own city near Rome (&amp; then return and conquer Rome!)</a:t>
            </a:r>
          </a:p>
          <a:p>
            <a:endParaRPr lang="en-US" dirty="0" smtClean="0"/>
          </a:p>
          <a:p>
            <a:r>
              <a:rPr lang="en-US" dirty="0" smtClean="0"/>
              <a:t>Patricians, seeing loss of their army and very likely conquest, made legal changes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gital Dots design template">
  <a:themeElements>
    <a:clrScheme name="Office Theme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 design template</Template>
  <TotalTime>191</TotalTime>
  <Words>537</Words>
  <Application>Microsoft Macintosh PowerPoint</Application>
  <PresentationFormat>On-screen Show (4:3)</PresentationFormat>
  <Paragraphs>85</Paragraphs>
  <Slides>11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Digital Dots design template</vt:lpstr>
      <vt:lpstr>The Roman Republic</vt:lpstr>
      <vt:lpstr>Republic Government:  Aristocratic Monarchy w/ Democratic element</vt:lpstr>
      <vt:lpstr>Republic Government</vt:lpstr>
      <vt:lpstr>Republic’s Government</vt:lpstr>
      <vt:lpstr>Problems of Republic:  Social Class Tension</vt:lpstr>
      <vt:lpstr>Problems:  Class Tension</vt:lpstr>
      <vt:lpstr>Problems:  Class Tension</vt:lpstr>
      <vt:lpstr>Problems:  Class Tension</vt:lpstr>
      <vt:lpstr>Result of class tension?  REVOLT!!!</vt:lpstr>
      <vt:lpstr>Table of Laws (450 BC)</vt:lpstr>
      <vt:lpstr>Roman Citizenship, post Table of Laws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Roman Republic</dc:title>
  <dc:creator>Dennis J Duffy</dc:creator>
  <cp:lastModifiedBy>john pfannes</cp:lastModifiedBy>
  <cp:revision>23</cp:revision>
  <cp:lastPrinted>1601-01-01T00:00:00Z</cp:lastPrinted>
  <dcterms:created xsi:type="dcterms:W3CDTF">2009-10-23T02:48:53Z</dcterms:created>
  <dcterms:modified xsi:type="dcterms:W3CDTF">2017-03-09T19:50:22Z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TC102037671033</vt:lpwstr>
  </property>
</Properties>
</file>